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7"/>
  </p:notesMasterIdLst>
  <p:handoutMasterIdLst>
    <p:handoutMasterId r:id="rId8"/>
  </p:handoutMasterIdLst>
  <p:sldIdLst>
    <p:sldId id="256" r:id="rId5"/>
    <p:sldId id="257" r:id="rId6"/>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184">
          <p15:clr>
            <a:srgbClr val="A4A3A4"/>
          </p15:clr>
        </p15:guide>
        <p15:guide id="2" orient="horz" pos="1325">
          <p15:clr>
            <a:srgbClr val="A4A3A4"/>
          </p15:clr>
        </p15:guide>
        <p15:guide id="3" pos="4117">
          <p15:clr>
            <a:srgbClr val="A4A3A4"/>
          </p15:clr>
        </p15:guide>
        <p15:guide id="4" pos="1094">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MG"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1C5780E6-A8F4-46B0-B82D-9E7F56C639EF}">
  <a:tblStyle styleId="{1C5780E6-A8F4-46B0-B82D-9E7F56C639EF}" styleName="Novartis Table">
    <a:wholeTbl>
      <a:tcTxStyle>
        <a:fontRef idx="minor"/>
        <a:srgbClr val="000000"/>
      </a:tcTxStyle>
      <a:tcStyle>
        <a:tcBdr>
          <a:left>
            <a:ln>
              <a:noFill/>
            </a:ln>
          </a:left>
          <a:right>
            <a:ln>
              <a:noFill/>
            </a:ln>
          </a:right>
          <a:top>
            <a:ln w="6350">
              <a:solidFill>
                <a:srgbClr val="646464"/>
              </a:solidFill>
            </a:ln>
          </a:top>
          <a:bottom>
            <a:ln w="6350">
              <a:solidFill>
                <a:srgbClr val="646464"/>
              </a:solidFill>
            </a:ln>
          </a:bottom>
          <a:insideH>
            <a:ln w="6350">
              <a:solidFill>
                <a:srgbClr val="646464"/>
              </a:solidFill>
            </a:ln>
          </a:insideH>
          <a:insideV>
            <a:ln>
              <a:noFill/>
            </a:ln>
          </a:insideV>
        </a:tcBdr>
        <a:fill>
          <a:noFill/>
        </a:fill>
      </a:tcStyle>
    </a:wholeTbl>
    <a:band1H>
      <a:tcStyle>
        <a:tcBdr/>
        <a:fill>
          <a:noFill/>
        </a:fill>
      </a:tcStyle>
    </a:band1H>
    <a:band2H>
      <a:tcStyle>
        <a:tcBdr/>
        <a:fill>
          <a:noFill/>
        </a:fill>
      </a:tcStyle>
    </a:band2H>
    <a:band1V>
      <a:tcStyle>
        <a:tcBdr/>
        <a:fill>
          <a:noFill/>
        </a:fill>
      </a:tcStyle>
    </a:band1V>
    <a:band2V>
      <a:tcStyle>
        <a:tcBdr/>
        <a:fill>
          <a:noFill/>
        </a:fill>
      </a:tcStyle>
    </a:band2V>
    <a:lastCol>
      <a:tcTxStyle b="on">
        <a:fontRef idx="minor"/>
        <a:srgbClr val="000000"/>
      </a:tcTxStyle>
      <a:tcStyle>
        <a:tcBdr/>
      </a:tcStyle>
    </a:lastCol>
    <a:firstCol>
      <a:tcTxStyle b="on">
        <a:fontRef idx="minor"/>
        <a:srgbClr val="000000"/>
      </a:tcTxStyle>
      <a:tcStyle>
        <a:tcBdr/>
      </a:tcStyle>
    </a:firstCol>
    <a:lastRow>
      <a:tcTxStyle b="on">
        <a:fontRef idx="minor"/>
        <a:srgbClr val="000000"/>
      </a:tcTxStyle>
      <a:tcStyle>
        <a:tcBdr>
          <a:top>
            <a:ln w="19050">
              <a:solidFill>
                <a:srgbClr val="000000"/>
              </a:solidFill>
            </a:ln>
          </a:top>
          <a:bottom>
            <a:ln>
              <a:noFill/>
            </a:ln>
          </a:bottom>
        </a:tcBdr>
        <a:fill>
          <a:noFill/>
        </a:fill>
      </a:tcStyle>
    </a:lastRow>
    <a:firstRow>
      <a:tcTxStyle b="on">
        <a:fontRef idx="minor"/>
        <a:srgbClr val="0460A9"/>
      </a:tcTxStyle>
      <a:tcStyle>
        <a:tcBdr>
          <a:top>
            <a:ln>
              <a:noFill/>
            </a:ln>
          </a:top>
          <a:bottom>
            <a:ln w="19050">
              <a:solidFill>
                <a:srgbClr val="0460A9"/>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2"/>
    <p:restoredTop sz="94649"/>
  </p:normalViewPr>
  <p:slideViewPr>
    <p:cSldViewPr snapToObjects="1" showGuides="1">
      <p:cViewPr varScale="1">
        <p:scale>
          <a:sx n="80" d="100"/>
          <a:sy n="80" d="100"/>
        </p:scale>
        <p:origin x="-2598" y="-90"/>
      </p:cViewPr>
      <p:guideLst>
        <p:guide orient="horz" pos="5184"/>
        <p:guide orient="horz" pos="1325"/>
        <p:guide pos="4117"/>
        <p:guide pos="1094"/>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07" d="100"/>
          <a:sy n="107" d="100"/>
        </p:scale>
        <p:origin x="-5200"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BB60FF-ACF0-5A4A-9C79-4881E6B16567}" type="datetimeFigureOut">
              <a:rPr lang="en-US" smtClean="0">
                <a:latin typeface="Arial"/>
              </a:rPr>
              <a:pPr/>
              <a:t>9/29/2016</a:t>
            </a:fld>
            <a:endParaRPr lang="en-US" dirty="0">
              <a:latin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ABA786-EB35-BA4C-A7F7-24740D3067F1}"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2379947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0C4595FF-6E7F-4C41-B8DF-4AE76FC1F075}" type="datetimeFigureOut">
              <a:rPr lang="en-US" smtClean="0"/>
              <a:pPr/>
              <a:t>9/29/2016</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5A6330BE-D91A-D240-B266-E5D5F99B4CCE}" type="slidenum">
              <a:rPr lang="en-US" smtClean="0"/>
              <a:pPr/>
              <a:t>‹#›</a:t>
            </a:fld>
            <a:endParaRPr lang="en-US" dirty="0"/>
          </a:p>
        </p:txBody>
      </p:sp>
    </p:spTree>
    <p:extLst>
      <p:ext uri="{BB962C8B-B14F-4D97-AF65-F5344CB8AC3E}">
        <p14:creationId xmlns:p14="http://schemas.microsoft.com/office/powerpoint/2010/main" val="312631671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yer">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7360" y="2103120"/>
            <a:ext cx="4801259" cy="6126480"/>
          </a:xfrm>
        </p:spPr>
        <p:txBody>
          <a:bodyPr numCol="1" spc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11"/>
          <p:cNvSpPr>
            <a:spLocks noGrp="1"/>
          </p:cNvSpPr>
          <p:nvPr>
            <p:ph type="body" sz="quarter" idx="12" hasCustomPrompt="1"/>
          </p:nvPr>
        </p:nvSpPr>
        <p:spPr>
          <a:xfrm>
            <a:off x="0" y="1160288"/>
            <a:ext cx="1737360" cy="590550"/>
          </a:xfrm>
          <a:solidFill>
            <a:schemeClr val="accent1"/>
          </a:solidFill>
        </p:spPr>
        <p:txBody>
          <a:bodyPr lIns="182880" rIns="91440" anchor="ctr" anchorCtr="0">
            <a:noAutofit/>
          </a:bodyPr>
          <a:lstStyle>
            <a:lvl1pPr>
              <a:spcBef>
                <a:spcPts val="0"/>
              </a:spcBef>
              <a:spcAft>
                <a:spcPts val="0"/>
              </a:spcAft>
              <a:defRPr sz="900" b="1">
                <a:solidFill>
                  <a:schemeClr val="bg1"/>
                </a:solidFill>
                <a:latin typeface="+mn-lt"/>
              </a:defRPr>
            </a:lvl1pPr>
            <a:lvl2pPr>
              <a:spcBef>
                <a:spcPts val="0"/>
              </a:spcBef>
              <a:spcAft>
                <a:spcPts val="0"/>
              </a:spcAft>
              <a:defRPr sz="900" b="1">
                <a:solidFill>
                  <a:schemeClr val="bg1"/>
                </a:solidFill>
                <a:latin typeface="+mn-lt"/>
              </a:defRPr>
            </a:lvl2pPr>
            <a:lvl3pPr>
              <a:spcBef>
                <a:spcPts val="0"/>
              </a:spcBef>
              <a:spcAft>
                <a:spcPts val="0"/>
              </a:spcAft>
              <a:defRPr sz="900" b="1">
                <a:solidFill>
                  <a:schemeClr val="bg1"/>
                </a:solidFill>
                <a:latin typeface="+mn-lt"/>
              </a:defRPr>
            </a:lvl3pPr>
            <a:lvl4pPr>
              <a:spcBef>
                <a:spcPts val="0"/>
              </a:spcBef>
              <a:spcAft>
                <a:spcPts val="0"/>
              </a:spcAft>
              <a:defRPr sz="900" b="1">
                <a:solidFill>
                  <a:schemeClr val="bg1"/>
                </a:solidFill>
                <a:latin typeface="+mn-lt"/>
              </a:defRPr>
            </a:lvl4pPr>
            <a:lvl5pPr>
              <a:spcBef>
                <a:spcPts val="0"/>
              </a:spcBef>
              <a:spcAft>
                <a:spcPts val="0"/>
              </a:spcAft>
              <a:defRPr sz="900" b="1">
                <a:solidFill>
                  <a:schemeClr val="bg1"/>
                </a:solidFill>
                <a:latin typeface="+mn-lt"/>
              </a:defRPr>
            </a:lvl5pPr>
          </a:lstStyle>
          <a:p>
            <a:r>
              <a:rPr lang="en-US" dirty="0" smtClean="0"/>
              <a:t>Business or Operating Unit/Franchise or Department</a:t>
            </a:r>
            <a:endParaRPr lang="en-US" dirty="0"/>
          </a:p>
        </p:txBody>
      </p:sp>
    </p:spTree>
    <p:extLst>
      <p:ext uri="{BB962C8B-B14F-4D97-AF65-F5344CB8AC3E}">
        <p14:creationId xmlns:p14="http://schemas.microsoft.com/office/powerpoint/2010/main" val="42783672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70432" cy="9144000"/>
          </a:xfrm>
          <a:prstGeom prst="rect">
            <a:avLst/>
          </a:prstGeom>
        </p:spPr>
      </p:pic>
      <p:sp>
        <p:nvSpPr>
          <p:cNvPr id="3" name="Text Placeholder 2"/>
          <p:cNvSpPr>
            <a:spLocks noGrp="1"/>
          </p:cNvSpPr>
          <p:nvPr>
            <p:ph type="body" idx="1"/>
          </p:nvPr>
        </p:nvSpPr>
        <p:spPr>
          <a:xfrm>
            <a:off x="1737360" y="2103120"/>
            <a:ext cx="4801259" cy="6126480"/>
          </a:xfrm>
          <a:prstGeom prst="rect">
            <a:avLst/>
          </a:prstGeom>
        </p:spPr>
        <p:txBody>
          <a:bodyPr vert="horz" lIns="0" tIns="0" rIns="0" bIns="0" numCol="1" spcCol="2743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19887" y="8755090"/>
            <a:ext cx="1422400" cy="172553"/>
          </a:xfrm>
          <a:prstGeom prst="rect">
            <a:avLst/>
          </a:prstGeom>
        </p:spPr>
      </p:pic>
    </p:spTree>
    <p:extLst>
      <p:ext uri="{BB962C8B-B14F-4D97-AF65-F5344CB8AC3E}">
        <p14:creationId xmlns:p14="http://schemas.microsoft.com/office/powerpoint/2010/main" val="1686022313"/>
      </p:ext>
    </p:extLst>
  </p:cSld>
  <p:clrMap bg1="lt1" tx1="dk1" bg2="lt2" tx2="dk2" accent1="accent1" accent2="accent2" accent3="accent3" accent4="accent4" accent5="accent5" accent6="accent6" hlink="hlink" folHlink="folHlink"/>
  <p:sldLayoutIdLst>
    <p:sldLayoutId id="2147483650" r:id="rId1"/>
  </p:sldLayoutIdLst>
  <p:hf hdr="0" dt="0"/>
  <p:txStyles>
    <p:title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p:titleStyle>
    <p:bodyStyle>
      <a:lvl1pPr marL="0" indent="0" algn="l" defTabSz="914400" rtl="0" eaLnBrk="1" latinLnBrk="0" hangingPunct="1">
        <a:spcBef>
          <a:spcPts val="0"/>
        </a:spcBef>
        <a:spcAft>
          <a:spcPts val="1800"/>
        </a:spcAft>
        <a:buClrTx/>
        <a:buSzPct val="120000"/>
        <a:buFont typeface="Arial"/>
        <a:buNone/>
        <a:tabLst>
          <a:tab pos="4230688" algn="r"/>
        </a:tabLst>
        <a:defRPr sz="2400" b="0" kern="1200">
          <a:solidFill>
            <a:schemeClr val="tx1"/>
          </a:solidFill>
          <a:latin typeface="+mj-lt"/>
          <a:ea typeface="+mn-ea"/>
          <a:cs typeface="+mn-cs"/>
        </a:defRPr>
      </a:lvl1pPr>
      <a:lvl2pPr marL="0" indent="0" algn="l" defTabSz="914400" rtl="0" eaLnBrk="1" latinLnBrk="0" hangingPunct="1">
        <a:spcBef>
          <a:spcPts val="0"/>
        </a:spcBef>
        <a:spcAft>
          <a:spcPts val="0"/>
        </a:spcAft>
        <a:buClrTx/>
        <a:buSzPct val="120000"/>
        <a:buFont typeface="Arial"/>
        <a:buNone/>
        <a:tabLst>
          <a:tab pos="4230688" algn="r"/>
        </a:tabLst>
        <a:defRPr sz="1600" kern="1200">
          <a:solidFill>
            <a:schemeClr val="accent1"/>
          </a:solidFill>
          <a:latin typeface="+mn-lt"/>
          <a:ea typeface="+mn-ea"/>
          <a:cs typeface="+mn-cs"/>
        </a:defRPr>
      </a:lvl2pPr>
      <a:lvl3pPr marL="0" indent="0" algn="l" defTabSz="914400" rtl="0" eaLnBrk="1" latinLnBrk="0" hangingPunct="1">
        <a:spcBef>
          <a:spcPts val="1800"/>
        </a:spcBef>
        <a:spcAft>
          <a:spcPts val="1800"/>
        </a:spcAft>
        <a:buClrTx/>
        <a:buSzPct val="120000"/>
        <a:buFont typeface="Arial" pitchFamily="34" charset="0"/>
        <a:buNone/>
        <a:tabLst>
          <a:tab pos="4230688" algn="r"/>
        </a:tabLst>
        <a:defRPr sz="1200" kern="1200">
          <a:solidFill>
            <a:schemeClr val="tx1"/>
          </a:solidFill>
          <a:latin typeface="+mn-lt"/>
          <a:ea typeface="+mn-ea"/>
          <a:cs typeface="+mn-cs"/>
        </a:defRPr>
      </a:lvl3pPr>
      <a:lvl4pPr marL="0" indent="0" algn="l" defTabSz="914400" rtl="0" eaLnBrk="1" latinLnBrk="0" hangingPunct="1">
        <a:spcBef>
          <a:spcPts val="0"/>
        </a:spcBef>
        <a:spcAft>
          <a:spcPts val="0"/>
        </a:spcAft>
        <a:buClrTx/>
        <a:buSzPct val="100000"/>
        <a:buFont typeface="Arial" pitchFamily="34" charset="0"/>
        <a:buNone/>
        <a:tabLst>
          <a:tab pos="4230688" algn="r"/>
        </a:tabLst>
        <a:defRPr sz="900" b="1" kern="1200">
          <a:solidFill>
            <a:schemeClr val="accent1"/>
          </a:solidFill>
          <a:latin typeface="+mn-lt"/>
          <a:ea typeface="+mn-ea"/>
          <a:cs typeface="+mn-cs"/>
        </a:defRPr>
      </a:lvl4pPr>
      <a:lvl5pPr marL="0" indent="0" algn="l" defTabSz="914400" rtl="0" eaLnBrk="1" latinLnBrk="0" hangingPunct="1">
        <a:spcBef>
          <a:spcPts val="0"/>
        </a:spcBef>
        <a:spcAft>
          <a:spcPts val="0"/>
        </a:spcAft>
        <a:buClrTx/>
        <a:buSzPct val="100000"/>
        <a:buFont typeface="Arial" pitchFamily="34" charset="0"/>
        <a:buNone/>
        <a:tabLst>
          <a:tab pos="4230688" algn="r"/>
        </a:tabLst>
        <a:defRPr sz="9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witter.com/Sandoz_Global?lang=en-gb" TargetMode="External"/><Relationship Id="rId7" Type="http://schemas.openxmlformats.org/officeDocument/2006/relationships/image" Target="../media/image5.png"/><Relationship Id="rId2" Type="http://schemas.openxmlformats.org/officeDocument/2006/relationships/hyperlink" Target="https://en-gb.facebook.com/sandozglobal/"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sandoz.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96023" y="436422"/>
            <a:ext cx="4801259" cy="1296144"/>
          </a:xfrm>
        </p:spPr>
        <p:txBody>
          <a:bodyPr>
            <a:normAutofit/>
          </a:bodyPr>
          <a:lstStyle/>
          <a:p>
            <a:pPr>
              <a:spcAft>
                <a:spcPts val="0"/>
              </a:spcAft>
            </a:pPr>
            <a:r>
              <a:rPr lang="en-GB" dirty="0" smtClean="0"/>
              <a:t>Sandoz </a:t>
            </a:r>
            <a:r>
              <a:rPr lang="en-GB" dirty="0"/>
              <a:t>HACk: Healthcare Access </a:t>
            </a:r>
            <a:r>
              <a:rPr lang="en-GB" dirty="0" smtClean="0"/>
              <a:t>Challenge</a:t>
            </a:r>
          </a:p>
          <a:p>
            <a:r>
              <a:rPr lang="en-GB" sz="1600" b="1" dirty="0" smtClean="0">
                <a:latin typeface="Arial" panose="020B0604020202020204" pitchFamily="34" charset="0"/>
                <a:cs typeface="Arial" panose="020B0604020202020204" pitchFamily="34" charset="0"/>
              </a:rPr>
              <a:t>Reimagining </a:t>
            </a:r>
            <a:r>
              <a:rPr lang="en-GB" sz="1600" b="1" dirty="0">
                <a:latin typeface="Arial" panose="020B0604020202020204" pitchFamily="34" charset="0"/>
                <a:cs typeface="Arial" panose="020B0604020202020204" pitchFamily="34" charset="0"/>
              </a:rPr>
              <a:t>access to </a:t>
            </a:r>
            <a:r>
              <a:rPr lang="en-GB" sz="1600" b="1" dirty="0" smtClean="0">
                <a:latin typeface="Arial" panose="020B0604020202020204" pitchFamily="34" charset="0"/>
                <a:cs typeface="Arial" panose="020B0604020202020204" pitchFamily="34" charset="0"/>
              </a:rPr>
              <a:t>healthcare</a:t>
            </a:r>
            <a:endParaRPr lang="en-GB" b="1" dirty="0"/>
          </a:p>
        </p:txBody>
      </p:sp>
      <p:sp>
        <p:nvSpPr>
          <p:cNvPr id="6" name="Text Placeholder 5"/>
          <p:cNvSpPr>
            <a:spLocks noGrp="1"/>
          </p:cNvSpPr>
          <p:nvPr>
            <p:ph type="body" sz="quarter" idx="12"/>
          </p:nvPr>
        </p:nvSpPr>
        <p:spPr/>
        <p:txBody>
          <a:bodyPr/>
          <a:lstStyle/>
          <a:p>
            <a:r>
              <a:rPr lang="en-US" dirty="0" smtClean="0"/>
              <a:t>Corporate </a:t>
            </a:r>
            <a:r>
              <a:rPr lang="en-US" dirty="0"/>
              <a:t>responsibility program</a:t>
            </a:r>
          </a:p>
        </p:txBody>
      </p:sp>
      <p:sp>
        <p:nvSpPr>
          <p:cNvPr id="7" name="TextBox 6"/>
          <p:cNvSpPr txBox="1"/>
          <p:nvPr/>
        </p:nvSpPr>
        <p:spPr>
          <a:xfrm>
            <a:off x="1737360" y="1797943"/>
            <a:ext cx="4801259" cy="1569660"/>
          </a:xfrm>
          <a:prstGeom prst="rect">
            <a:avLst/>
          </a:prstGeom>
          <a:noFill/>
        </p:spPr>
        <p:txBody>
          <a:bodyPr wrap="square" rtlCol="0">
            <a:spAutoFit/>
          </a:bodyPr>
          <a:lstStyle/>
          <a:p>
            <a:r>
              <a:rPr lang="en-GB" sz="1200" dirty="0"/>
              <a:t>Healthcare</a:t>
            </a:r>
            <a:r>
              <a:rPr lang="en-GB" sz="1200" baseline="30000" dirty="0"/>
              <a:t> </a:t>
            </a:r>
            <a:r>
              <a:rPr lang="en-GB" sz="1200" dirty="0"/>
              <a:t>access is a global challenge but priorities and solutions vary hugely across continents, countries and cultures. Overcoming them requires cooperation and collaboration between those with the ability </a:t>
            </a:r>
            <a:r>
              <a:rPr lang="en-GB" sz="1200" dirty="0" smtClean="0"/>
              <a:t>and drive to influence </a:t>
            </a:r>
            <a:r>
              <a:rPr lang="en-GB" sz="1200" dirty="0"/>
              <a:t>positive change.</a:t>
            </a:r>
          </a:p>
          <a:p>
            <a:endParaRPr lang="en-GB" sz="1200" dirty="0"/>
          </a:p>
          <a:p>
            <a:r>
              <a:rPr lang="en-GB" sz="1200" dirty="0"/>
              <a:t>At Sandoz, we believe that the biggest changes </a:t>
            </a:r>
            <a:r>
              <a:rPr lang="en-GB" sz="1200" dirty="0" smtClean="0"/>
              <a:t>often </a:t>
            </a:r>
            <a:r>
              <a:rPr lang="en-GB" sz="1200" dirty="0"/>
              <a:t>come from amazing, small </a:t>
            </a:r>
            <a:r>
              <a:rPr lang="en-GB" sz="1200" dirty="0" smtClean="0"/>
              <a:t>ideas. We want to inspire local insight and innovation to help overcome healthcare access barriers at a community level. </a:t>
            </a:r>
            <a:endParaRPr lang="en-GB" sz="1200" dirty="0"/>
          </a:p>
        </p:txBody>
      </p:sp>
      <p:sp>
        <p:nvSpPr>
          <p:cNvPr id="8" name="TextBox 7"/>
          <p:cNvSpPr txBox="1"/>
          <p:nvPr/>
        </p:nvSpPr>
        <p:spPr>
          <a:xfrm>
            <a:off x="1772816" y="3886175"/>
            <a:ext cx="4801259" cy="5078313"/>
          </a:xfrm>
          <a:prstGeom prst="rect">
            <a:avLst/>
          </a:prstGeom>
          <a:noFill/>
        </p:spPr>
        <p:txBody>
          <a:bodyPr wrap="square" rtlCol="0">
            <a:spAutoFit/>
          </a:bodyPr>
          <a:lstStyle/>
          <a:p>
            <a:r>
              <a:rPr lang="en-GB" sz="1200" dirty="0">
                <a:solidFill>
                  <a:schemeClr val="accent1"/>
                </a:solidFill>
              </a:rPr>
              <a:t>Healthcare access explained</a:t>
            </a:r>
          </a:p>
          <a:p>
            <a:pPr lvl="0"/>
            <a:r>
              <a:rPr lang="en-GB" sz="1200" dirty="0"/>
              <a:t>&gt;2 billion people worldwide currently cannot access the medicines they need and &gt;400 million lack access to essential health services</a:t>
            </a:r>
            <a:r>
              <a:rPr lang="en-GB" sz="1200" baseline="30000" dirty="0"/>
              <a:t>1</a:t>
            </a:r>
            <a:r>
              <a:rPr lang="en-GB" sz="1200" dirty="0"/>
              <a:t>. Healthcare access will only be improved if local health system challenges are identified and addressed to ensure that medicines and services are available when and where they are needed, at the local community level. </a:t>
            </a:r>
          </a:p>
          <a:p>
            <a:endParaRPr lang="en-GB" sz="1200" b="1" dirty="0"/>
          </a:p>
          <a:p>
            <a:r>
              <a:rPr lang="en-GB" sz="1200" dirty="0"/>
              <a:t>To help tackle this Sandoz has launched </a:t>
            </a:r>
            <a:r>
              <a:rPr lang="en-GB" sz="1200" b="1" dirty="0"/>
              <a:t>Sandoz </a:t>
            </a:r>
            <a:r>
              <a:rPr lang="en-GB" sz="1200" b="1" dirty="0" err="1"/>
              <a:t>HACk</a:t>
            </a:r>
            <a:r>
              <a:rPr lang="en-GB" sz="1200" b="1" dirty="0"/>
              <a:t> </a:t>
            </a:r>
            <a:r>
              <a:rPr lang="en-GB" sz="1200" dirty="0"/>
              <a:t>− </a:t>
            </a:r>
            <a:r>
              <a:rPr lang="en-GB" sz="1200" b="1" dirty="0"/>
              <a:t>Healthcare Access Challenge </a:t>
            </a:r>
            <a:r>
              <a:rPr lang="en-GB" sz="1200" dirty="0"/>
              <a:t>− a competition to generate ideas and solutions with the power to make a tangible and impactful difference.</a:t>
            </a:r>
          </a:p>
          <a:p>
            <a:endParaRPr lang="en-GB" sz="1200" dirty="0"/>
          </a:p>
          <a:p>
            <a:r>
              <a:rPr lang="en-GB" sz="1200" dirty="0">
                <a:solidFill>
                  <a:schemeClr val="accent1"/>
                </a:solidFill>
              </a:rPr>
              <a:t>Ideas &amp; innovation</a:t>
            </a:r>
          </a:p>
          <a:p>
            <a:r>
              <a:rPr lang="en-GB" sz="1200" dirty="0"/>
              <a:t>Sandoz </a:t>
            </a:r>
            <a:r>
              <a:rPr lang="en-GB" sz="1200" dirty="0" err="1"/>
              <a:t>HACk</a:t>
            </a:r>
            <a:r>
              <a:rPr lang="en-GB" sz="1200" dirty="0"/>
              <a:t> is </a:t>
            </a:r>
            <a:r>
              <a:rPr lang="en-US" sz="1200" b="1" dirty="0"/>
              <a:t>open to 18-35 year olds around the world </a:t>
            </a:r>
            <a:r>
              <a:rPr lang="en-US" sz="1200" dirty="0"/>
              <a:t>– today’s generation of entrepreneurs and creative thinkers for social change! We want to tap into their enthusiasm and expertise, and share fresh thinking to help solve local healthcare access challenges relevant to them.</a:t>
            </a:r>
            <a:endParaRPr lang="en-GB" sz="1200" dirty="0"/>
          </a:p>
          <a:p>
            <a:endParaRPr lang="en-GB" sz="1200" dirty="0">
              <a:solidFill>
                <a:schemeClr val="accent1"/>
              </a:solidFill>
            </a:endParaRPr>
          </a:p>
          <a:p>
            <a:r>
              <a:rPr lang="en-GB" sz="1200" dirty="0">
                <a:solidFill>
                  <a:schemeClr val="accent1"/>
                </a:solidFill>
              </a:rPr>
              <a:t>Competition theme: Mobile health technology</a:t>
            </a:r>
          </a:p>
          <a:p>
            <a:r>
              <a:rPr lang="en-GB" sz="1200" dirty="0"/>
              <a:t>Mobile phones and wearable technology are transforming healthcare at the moment, which is why, for the inaugural year, Sandoz </a:t>
            </a:r>
            <a:r>
              <a:rPr lang="en-GB" sz="1200" dirty="0" err="1"/>
              <a:t>HACk</a:t>
            </a:r>
            <a:r>
              <a:rPr lang="en-GB" sz="1200" dirty="0"/>
              <a:t> encourages ideas focused on mobile-solutions: </a:t>
            </a:r>
            <a:r>
              <a:rPr lang="en-GB" sz="1200" b="1" dirty="0"/>
              <a:t>‘Utilizing M-Health technology to solve healthcare access problems’.</a:t>
            </a:r>
            <a:endParaRPr lang="en-GB" sz="1200" dirty="0"/>
          </a:p>
          <a:p>
            <a:endParaRPr lang="en-GB" sz="1200" dirty="0"/>
          </a:p>
          <a:p>
            <a:endParaRPr lang="en-GB" sz="1200" dirty="0"/>
          </a:p>
        </p:txBody>
      </p:sp>
      <p:sp>
        <p:nvSpPr>
          <p:cNvPr id="2" name="Rectangle 1"/>
          <p:cNvSpPr/>
          <p:nvPr/>
        </p:nvSpPr>
        <p:spPr>
          <a:xfrm>
            <a:off x="1796023" y="3536880"/>
            <a:ext cx="4742595" cy="338554"/>
          </a:xfrm>
          <a:prstGeom prst="rect">
            <a:avLst/>
          </a:prstGeom>
        </p:spPr>
        <p:txBody>
          <a:bodyPr wrap="square">
            <a:spAutoFit/>
          </a:bodyPr>
          <a:lstStyle/>
          <a:p>
            <a:r>
              <a:rPr lang="en-GB" sz="1600" b="1" dirty="0">
                <a:solidFill>
                  <a:schemeClr val="accent1"/>
                </a:solidFill>
              </a:rPr>
              <a:t>Introducing the Healthcare Access Challenge</a:t>
            </a:r>
          </a:p>
        </p:txBody>
      </p:sp>
    </p:spTree>
    <p:extLst>
      <p:ext uri="{BB962C8B-B14F-4D97-AF65-F5344CB8AC3E}">
        <p14:creationId xmlns:p14="http://schemas.microsoft.com/office/powerpoint/2010/main" val="2734348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527581" y="3771900"/>
            <a:ext cx="1174924" cy="17208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p:cNvSpPr>
            <a:spLocks noGrp="1"/>
          </p:cNvSpPr>
          <p:nvPr>
            <p:ph type="body" sz="quarter" idx="12"/>
          </p:nvPr>
        </p:nvSpPr>
        <p:spPr/>
        <p:txBody>
          <a:bodyPr/>
          <a:lstStyle/>
          <a:p>
            <a:r>
              <a:rPr lang="en-GB" dirty="0" smtClean="0"/>
              <a:t>Corporate responsibility program</a:t>
            </a:r>
            <a:endParaRPr lang="en-GB" dirty="0"/>
          </a:p>
        </p:txBody>
      </p:sp>
      <p:sp>
        <p:nvSpPr>
          <p:cNvPr id="4" name="TextBox 3"/>
          <p:cNvSpPr txBox="1"/>
          <p:nvPr/>
        </p:nvSpPr>
        <p:spPr>
          <a:xfrm>
            <a:off x="1731177" y="332234"/>
            <a:ext cx="4801259" cy="3046988"/>
          </a:xfrm>
          <a:prstGeom prst="rect">
            <a:avLst/>
          </a:prstGeom>
          <a:noFill/>
        </p:spPr>
        <p:txBody>
          <a:bodyPr wrap="square" rtlCol="0">
            <a:spAutoFit/>
          </a:bodyPr>
          <a:lstStyle/>
          <a:p>
            <a:r>
              <a:rPr lang="en-GB" sz="1200">
                <a:solidFill>
                  <a:schemeClr val="accent1"/>
                </a:solidFill>
              </a:rPr>
              <a:t>Competition </a:t>
            </a:r>
            <a:r>
              <a:rPr lang="en-GB" sz="1200" smtClean="0">
                <a:solidFill>
                  <a:schemeClr val="accent1"/>
                </a:solidFill>
              </a:rPr>
              <a:t>partner: </a:t>
            </a:r>
            <a:r>
              <a:rPr lang="en-GB" sz="1200" dirty="0">
                <a:solidFill>
                  <a:schemeClr val="accent1"/>
                </a:solidFill>
              </a:rPr>
              <a:t>Stronger together </a:t>
            </a:r>
          </a:p>
          <a:p>
            <a:r>
              <a:rPr lang="en-GB" sz="1200" dirty="0"/>
              <a:t>Sandoz HACk is run in partnership with </a:t>
            </a:r>
            <a:r>
              <a:rPr lang="en-GB" sz="1200" b="1" dirty="0" err="1" smtClean="0"/>
              <a:t>OpenIDEO</a:t>
            </a:r>
            <a:r>
              <a:rPr lang="en-GB" sz="1200" b="1" dirty="0" smtClean="0"/>
              <a:t> </a:t>
            </a:r>
            <a:r>
              <a:rPr lang="en-GB" sz="1200" dirty="0"/>
              <a:t>– </a:t>
            </a:r>
            <a:r>
              <a:rPr lang="en-GB" sz="1200" dirty="0" smtClean="0"/>
              <a:t>an organisation </a:t>
            </a:r>
            <a:r>
              <a:rPr lang="en-GB" sz="1200" dirty="0"/>
              <a:t>that </a:t>
            </a:r>
            <a:r>
              <a:rPr lang="en-GB" sz="1200" dirty="0" smtClean="0"/>
              <a:t>embodies </a:t>
            </a:r>
            <a:r>
              <a:rPr lang="en-GB" sz="1200" dirty="0"/>
              <a:t>the spirit of this pioneering initiative. </a:t>
            </a:r>
            <a:endParaRPr lang="en-GB" sz="1200" dirty="0" smtClean="0"/>
          </a:p>
          <a:p>
            <a:endParaRPr lang="en-GB" sz="1200" dirty="0"/>
          </a:p>
          <a:p>
            <a:r>
              <a:rPr lang="en-GB" sz="1200" dirty="0"/>
              <a:t>The six strongest entries will be published on </a:t>
            </a:r>
            <a:r>
              <a:rPr lang="en-GB" sz="1200" dirty="0" err="1"/>
              <a:t>OpenIDEO</a:t>
            </a:r>
            <a:r>
              <a:rPr lang="en-GB" sz="1200" dirty="0"/>
              <a:t> – a global community working together to design solutions for the world’s biggest challenges. This is where ideas will be refined and evolved ready for final presentation. All finalists will then be invited to </a:t>
            </a:r>
            <a:r>
              <a:rPr lang="en-GB" sz="1200" dirty="0" smtClean="0"/>
              <a:t>WIRED Health </a:t>
            </a:r>
            <a:r>
              <a:rPr lang="en-GB" sz="1200" dirty="0"/>
              <a:t>2017, a global conference that explores the future of healthcare with some of the world’s best health innovators, where they will present their final idea to a panel of expert judges. Three winners will be announced at </a:t>
            </a:r>
            <a:r>
              <a:rPr lang="en-GB" sz="1200" dirty="0" smtClean="0"/>
              <a:t>WIRED </a:t>
            </a:r>
            <a:r>
              <a:rPr lang="en-GB" sz="1200" dirty="0"/>
              <a:t>Health 2017 and awarded seed funding and mentorship to help bring their idea to life. </a:t>
            </a:r>
            <a:endParaRPr lang="en-GB" sz="1200" dirty="0" smtClean="0"/>
          </a:p>
          <a:p>
            <a:endParaRPr lang="en-GB" sz="1200" dirty="0">
              <a:solidFill>
                <a:schemeClr val="tx1">
                  <a:lumMod val="50000"/>
                  <a:lumOff val="50000"/>
                </a:schemeClr>
              </a:solidFill>
            </a:endParaRPr>
          </a:p>
          <a:p>
            <a:r>
              <a:rPr lang="en-GB" sz="1200" dirty="0">
                <a:solidFill>
                  <a:schemeClr val="accent1"/>
                </a:solidFill>
              </a:rPr>
              <a:t>How to enter</a:t>
            </a:r>
          </a:p>
          <a:p>
            <a:r>
              <a:rPr lang="en-GB" sz="1200" dirty="0"/>
              <a:t>Visit the </a:t>
            </a:r>
            <a:r>
              <a:rPr lang="en-GB" sz="1200" dirty="0">
                <a:hlinkClick r:id="rId2"/>
              </a:rPr>
              <a:t>Sandoz Facebook page </a:t>
            </a:r>
            <a:r>
              <a:rPr lang="en-GB" sz="1200" dirty="0"/>
              <a:t>to submit your entry</a:t>
            </a:r>
            <a:r>
              <a:rPr lang="en-GB" sz="1050" dirty="0"/>
              <a:t>! </a:t>
            </a:r>
            <a:endParaRPr lang="en-GB" sz="1200" dirty="0"/>
          </a:p>
        </p:txBody>
      </p:sp>
      <p:sp>
        <p:nvSpPr>
          <p:cNvPr id="5" name="Rectangle 4"/>
          <p:cNvSpPr/>
          <p:nvPr/>
        </p:nvSpPr>
        <p:spPr>
          <a:xfrm>
            <a:off x="1731177" y="5716577"/>
            <a:ext cx="4929536" cy="1569660"/>
          </a:xfrm>
          <a:prstGeom prst="rect">
            <a:avLst/>
          </a:prstGeom>
        </p:spPr>
        <p:txBody>
          <a:bodyPr wrap="square">
            <a:spAutoFit/>
          </a:bodyPr>
          <a:lstStyle/>
          <a:p>
            <a:r>
              <a:rPr lang="en-GB" sz="1200" dirty="0">
                <a:solidFill>
                  <a:schemeClr val="accent1"/>
                </a:solidFill>
              </a:rPr>
              <a:t>Key dates</a:t>
            </a:r>
          </a:p>
          <a:p>
            <a:r>
              <a:rPr lang="en-GB" sz="1200" dirty="0"/>
              <a:t>Sandoz </a:t>
            </a:r>
            <a:r>
              <a:rPr lang="en-GB" sz="1200" dirty="0" err="1"/>
              <a:t>HACk</a:t>
            </a:r>
            <a:r>
              <a:rPr lang="en-GB" sz="1200" dirty="0"/>
              <a:t> opens for entries from </a:t>
            </a:r>
            <a:r>
              <a:rPr lang="en-GB" sz="1200" b="1" dirty="0" smtClean="0"/>
              <a:t>September 28, 2016</a:t>
            </a:r>
            <a:r>
              <a:rPr lang="en-GB" sz="1200" dirty="0"/>
              <a:t>, </a:t>
            </a:r>
            <a:r>
              <a:rPr lang="en-GB" sz="1200" dirty="0" smtClean="0"/>
              <a:t>closing </a:t>
            </a:r>
            <a:r>
              <a:rPr lang="en-GB" sz="1200" b="1" dirty="0" smtClean="0"/>
              <a:t>November 30, 2016</a:t>
            </a:r>
            <a:r>
              <a:rPr lang="en-GB" sz="1200" dirty="0" smtClean="0"/>
              <a:t>. </a:t>
            </a:r>
            <a:r>
              <a:rPr lang="en-GB" sz="1200" dirty="0"/>
              <a:t>In January 2017, six applicants will be chosen to submit their entries to OpenIDEO before presenting their refined proposal to a panel of </a:t>
            </a:r>
            <a:r>
              <a:rPr lang="en-GB" sz="1200" dirty="0" smtClean="0"/>
              <a:t>expert judges </a:t>
            </a:r>
            <a:r>
              <a:rPr lang="en-GB" sz="1200" dirty="0"/>
              <a:t>at </a:t>
            </a:r>
            <a:r>
              <a:rPr lang="en-GB" sz="1200" dirty="0" smtClean="0"/>
              <a:t>WIRED </a:t>
            </a:r>
            <a:r>
              <a:rPr lang="en-GB" sz="1200" dirty="0"/>
              <a:t>Health </a:t>
            </a:r>
            <a:r>
              <a:rPr lang="en-GB" sz="1200" dirty="0" smtClean="0"/>
              <a:t>in </a:t>
            </a:r>
            <a:r>
              <a:rPr lang="en-GB" sz="1200" b="1" dirty="0" smtClean="0"/>
              <a:t>Spring </a:t>
            </a:r>
            <a:r>
              <a:rPr lang="en-GB" sz="1200" b="1" dirty="0"/>
              <a:t>2017</a:t>
            </a:r>
            <a:r>
              <a:rPr lang="en-GB" sz="1200" dirty="0" smtClean="0"/>
              <a:t>. In addition, a select group of people who have shown continued contribution to the development of ideas on </a:t>
            </a:r>
            <a:r>
              <a:rPr lang="en-GB" sz="1200" dirty="0" err="1" smtClean="0"/>
              <a:t>OpenIDEO</a:t>
            </a:r>
            <a:r>
              <a:rPr lang="en-GB" sz="1200" dirty="0"/>
              <a:t>,</a:t>
            </a:r>
            <a:r>
              <a:rPr lang="en-GB" sz="1200" dirty="0" smtClean="0"/>
              <a:t> will be in for a chance to win a trip to London and attend WIRED Health 2017.</a:t>
            </a:r>
            <a:endParaRPr lang="en-GB" sz="1200" dirty="0"/>
          </a:p>
        </p:txBody>
      </p:sp>
      <p:sp>
        <p:nvSpPr>
          <p:cNvPr id="6" name="TextBox 5"/>
          <p:cNvSpPr txBox="1"/>
          <p:nvPr/>
        </p:nvSpPr>
        <p:spPr>
          <a:xfrm>
            <a:off x="5547747" y="3769166"/>
            <a:ext cx="1134592" cy="1738938"/>
          </a:xfrm>
          <a:prstGeom prst="rect">
            <a:avLst/>
          </a:prstGeom>
          <a:noFill/>
        </p:spPr>
        <p:txBody>
          <a:bodyPr wrap="square" rtlCol="0">
            <a:spAutoFit/>
          </a:bodyPr>
          <a:lstStyle/>
          <a:p>
            <a:pPr algn="ctr"/>
            <a:r>
              <a:rPr lang="en-US" sz="1000" b="1" dirty="0">
                <a:solidFill>
                  <a:schemeClr val="bg1"/>
                </a:solidFill>
              </a:rPr>
              <a:t>NURTURE</a:t>
            </a:r>
          </a:p>
          <a:p>
            <a:pPr algn="ctr"/>
            <a:endParaRPr lang="en-US" sz="800" dirty="0">
              <a:solidFill>
                <a:schemeClr val="bg1"/>
              </a:solidFill>
            </a:endParaRPr>
          </a:p>
          <a:p>
            <a:pPr algn="ctr"/>
            <a:endParaRPr lang="en-US" sz="800" dirty="0">
              <a:solidFill>
                <a:schemeClr val="bg1"/>
              </a:solidFill>
            </a:endParaRPr>
          </a:p>
          <a:p>
            <a:pPr algn="ctr"/>
            <a:r>
              <a:rPr lang="en-US" sz="900" dirty="0">
                <a:solidFill>
                  <a:schemeClr val="bg1"/>
                </a:solidFill>
              </a:rPr>
              <a:t>Shortlisted entrants </a:t>
            </a:r>
            <a:r>
              <a:rPr lang="en-US" sz="900" b="1" dirty="0">
                <a:solidFill>
                  <a:schemeClr val="bg1"/>
                </a:solidFill>
              </a:rPr>
              <a:t>present  ideas at WIRED </a:t>
            </a:r>
            <a:r>
              <a:rPr lang="en-US" sz="900" b="1" dirty="0" smtClean="0">
                <a:solidFill>
                  <a:schemeClr val="bg1"/>
                </a:solidFill>
              </a:rPr>
              <a:t>Health 2017,</a:t>
            </a:r>
            <a:r>
              <a:rPr lang="en-US" sz="900" dirty="0" smtClean="0">
                <a:solidFill>
                  <a:schemeClr val="bg1"/>
                </a:solidFill>
              </a:rPr>
              <a:t> </a:t>
            </a:r>
            <a:r>
              <a:rPr lang="en-US" sz="900" dirty="0">
                <a:solidFill>
                  <a:schemeClr val="bg1"/>
                </a:solidFill>
              </a:rPr>
              <a:t>London. Three winners secure  €20k &amp; mentorship to grow their ideas.</a:t>
            </a:r>
          </a:p>
        </p:txBody>
      </p:sp>
      <p:sp>
        <p:nvSpPr>
          <p:cNvPr id="7" name="Rectangle 6"/>
          <p:cNvSpPr/>
          <p:nvPr/>
        </p:nvSpPr>
        <p:spPr>
          <a:xfrm>
            <a:off x="1405823" y="3783831"/>
            <a:ext cx="1174924" cy="17088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340768" y="3776861"/>
            <a:ext cx="1305033" cy="1631216"/>
          </a:xfrm>
          <a:prstGeom prst="rect">
            <a:avLst/>
          </a:prstGeom>
          <a:noFill/>
        </p:spPr>
        <p:txBody>
          <a:bodyPr wrap="square" rtlCol="0">
            <a:spAutoFit/>
          </a:bodyPr>
          <a:lstStyle/>
          <a:p>
            <a:pPr algn="ctr"/>
            <a:r>
              <a:rPr lang="en-US" sz="1000" b="1" dirty="0">
                <a:solidFill>
                  <a:schemeClr val="bg1"/>
                </a:solidFill>
              </a:rPr>
              <a:t>CALL FOR ENTRIES</a:t>
            </a:r>
          </a:p>
          <a:p>
            <a:pPr algn="ctr"/>
            <a:endParaRPr lang="en-US" sz="1000" dirty="0">
              <a:solidFill>
                <a:schemeClr val="bg1"/>
              </a:solidFill>
            </a:endParaRPr>
          </a:p>
          <a:p>
            <a:pPr algn="ctr"/>
            <a:r>
              <a:rPr lang="en-US" sz="1000" dirty="0">
                <a:solidFill>
                  <a:schemeClr val="bg1"/>
                </a:solidFill>
              </a:rPr>
              <a:t>Entrants upload a short video or </a:t>
            </a:r>
            <a:r>
              <a:rPr lang="en-US" sz="1000" dirty="0" smtClean="0">
                <a:solidFill>
                  <a:schemeClr val="bg1"/>
                </a:solidFill>
              </a:rPr>
              <a:t>text entry </a:t>
            </a:r>
            <a:r>
              <a:rPr lang="en-GB" sz="1000" dirty="0">
                <a:solidFill>
                  <a:schemeClr val="bg1"/>
                </a:solidFill>
              </a:rPr>
              <a:t>to the </a:t>
            </a:r>
            <a:r>
              <a:rPr lang="en-US" sz="1000" b="1" dirty="0">
                <a:solidFill>
                  <a:schemeClr val="bg1"/>
                </a:solidFill>
              </a:rPr>
              <a:t>Sandoz Facebook page, </a:t>
            </a:r>
            <a:r>
              <a:rPr lang="en-US" sz="1000" dirty="0">
                <a:solidFill>
                  <a:schemeClr val="bg1"/>
                </a:solidFill>
              </a:rPr>
              <a:t>giving an overview of </a:t>
            </a:r>
            <a:r>
              <a:rPr lang="en-US" sz="1000" dirty="0" smtClean="0">
                <a:solidFill>
                  <a:schemeClr val="bg1"/>
                </a:solidFill>
              </a:rPr>
              <a:t>the challenge and their </a:t>
            </a:r>
            <a:r>
              <a:rPr lang="en-US" sz="1000" dirty="0">
                <a:solidFill>
                  <a:schemeClr val="bg1"/>
                </a:solidFill>
              </a:rPr>
              <a:t>idea.</a:t>
            </a:r>
            <a:endParaRPr lang="en-GB" sz="1000" dirty="0">
              <a:solidFill>
                <a:schemeClr val="bg1"/>
              </a:solidFill>
            </a:endParaRPr>
          </a:p>
        </p:txBody>
      </p:sp>
      <p:sp>
        <p:nvSpPr>
          <p:cNvPr id="9" name="Rectangle 8"/>
          <p:cNvSpPr/>
          <p:nvPr/>
        </p:nvSpPr>
        <p:spPr>
          <a:xfrm>
            <a:off x="2779903" y="3787899"/>
            <a:ext cx="1174924" cy="17038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159429" y="3783831"/>
            <a:ext cx="1174924" cy="17088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816246" y="3788216"/>
            <a:ext cx="1113442" cy="1646605"/>
          </a:xfrm>
          <a:prstGeom prst="rect">
            <a:avLst/>
          </a:prstGeom>
          <a:noFill/>
        </p:spPr>
        <p:txBody>
          <a:bodyPr wrap="square" rtlCol="0">
            <a:spAutoFit/>
          </a:bodyPr>
          <a:lstStyle/>
          <a:p>
            <a:pPr algn="ctr"/>
            <a:r>
              <a:rPr lang="en-US" sz="1000" b="1" dirty="0">
                <a:solidFill>
                  <a:schemeClr val="bg1"/>
                </a:solidFill>
              </a:rPr>
              <a:t>INSPIRE</a:t>
            </a:r>
          </a:p>
          <a:p>
            <a:pPr algn="ctr"/>
            <a:endParaRPr lang="en-US" sz="1050" b="1" dirty="0">
              <a:solidFill>
                <a:schemeClr val="bg1"/>
              </a:solidFill>
            </a:endParaRPr>
          </a:p>
          <a:p>
            <a:pPr algn="ctr"/>
            <a:endParaRPr lang="en-US" sz="1050" b="1" dirty="0">
              <a:solidFill>
                <a:schemeClr val="bg1"/>
              </a:solidFill>
            </a:endParaRPr>
          </a:p>
          <a:p>
            <a:pPr algn="ctr"/>
            <a:r>
              <a:rPr lang="en-US" sz="1000" dirty="0" smtClean="0">
                <a:solidFill>
                  <a:schemeClr val="bg1"/>
                </a:solidFill>
              </a:rPr>
              <a:t>Eligible entrants </a:t>
            </a:r>
            <a:r>
              <a:rPr lang="en-US" sz="1000" dirty="0">
                <a:solidFill>
                  <a:schemeClr val="bg1"/>
                </a:solidFill>
              </a:rPr>
              <a:t>c</a:t>
            </a:r>
            <a:r>
              <a:rPr lang="en-US" sz="1000" dirty="0" smtClean="0">
                <a:solidFill>
                  <a:schemeClr val="bg1"/>
                </a:solidFill>
              </a:rPr>
              <a:t>omplete </a:t>
            </a:r>
            <a:r>
              <a:rPr lang="en-US" sz="1000" b="1" dirty="0" smtClean="0">
                <a:solidFill>
                  <a:schemeClr val="bg1"/>
                </a:solidFill>
              </a:rPr>
              <a:t>a simple entry form</a:t>
            </a:r>
            <a:r>
              <a:rPr lang="en-US" sz="1000" dirty="0" smtClean="0">
                <a:solidFill>
                  <a:schemeClr val="bg1"/>
                </a:solidFill>
              </a:rPr>
              <a:t>,  </a:t>
            </a:r>
            <a:r>
              <a:rPr lang="en-US" sz="1000" dirty="0">
                <a:solidFill>
                  <a:schemeClr val="bg1"/>
                </a:solidFill>
              </a:rPr>
              <a:t>describing their healthcare access solution.</a:t>
            </a:r>
          </a:p>
        </p:txBody>
      </p:sp>
      <p:sp>
        <p:nvSpPr>
          <p:cNvPr id="12" name="TextBox 11"/>
          <p:cNvSpPr txBox="1"/>
          <p:nvPr/>
        </p:nvSpPr>
        <p:spPr>
          <a:xfrm>
            <a:off x="4175285" y="3783526"/>
            <a:ext cx="1127770" cy="1323439"/>
          </a:xfrm>
          <a:prstGeom prst="rect">
            <a:avLst/>
          </a:prstGeom>
          <a:noFill/>
        </p:spPr>
        <p:txBody>
          <a:bodyPr wrap="square" rtlCol="0">
            <a:spAutoFit/>
          </a:bodyPr>
          <a:lstStyle/>
          <a:p>
            <a:pPr algn="ctr"/>
            <a:r>
              <a:rPr lang="en-US" sz="1000" b="1" dirty="0">
                <a:solidFill>
                  <a:schemeClr val="bg1"/>
                </a:solidFill>
              </a:rPr>
              <a:t>INCUBATE </a:t>
            </a:r>
          </a:p>
          <a:p>
            <a:pPr algn="ctr"/>
            <a:endParaRPr lang="en-US" sz="1000" dirty="0">
              <a:solidFill>
                <a:schemeClr val="bg1"/>
              </a:solidFill>
            </a:endParaRPr>
          </a:p>
          <a:p>
            <a:pPr algn="ctr"/>
            <a:endParaRPr lang="en-US" sz="1000" dirty="0">
              <a:solidFill>
                <a:schemeClr val="bg1"/>
              </a:solidFill>
            </a:endParaRPr>
          </a:p>
          <a:p>
            <a:pPr algn="ctr"/>
            <a:r>
              <a:rPr lang="en-US" sz="1000" dirty="0">
                <a:solidFill>
                  <a:schemeClr val="bg1"/>
                </a:solidFill>
              </a:rPr>
              <a:t>Six shortlisted entrants </a:t>
            </a:r>
            <a:r>
              <a:rPr lang="en-US" sz="1000" b="1" dirty="0">
                <a:solidFill>
                  <a:schemeClr val="bg1"/>
                </a:solidFill>
              </a:rPr>
              <a:t>upload their ideas for incubation on </a:t>
            </a:r>
            <a:r>
              <a:rPr lang="en-US" sz="1000" b="1" dirty="0" err="1">
                <a:solidFill>
                  <a:schemeClr val="bg1"/>
                </a:solidFill>
              </a:rPr>
              <a:t>OpenIDEO</a:t>
            </a:r>
            <a:r>
              <a:rPr lang="en-US" sz="1000" dirty="0">
                <a:solidFill>
                  <a:schemeClr val="bg1"/>
                </a:solidFill>
              </a:rPr>
              <a:t>.</a:t>
            </a:r>
          </a:p>
        </p:txBody>
      </p:sp>
      <p:cxnSp>
        <p:nvCxnSpPr>
          <p:cNvPr id="13" name="Straight Arrow Connector 12"/>
          <p:cNvCxnSpPr/>
          <p:nvPr/>
        </p:nvCxnSpPr>
        <p:spPr>
          <a:xfrm>
            <a:off x="2622355" y="4435731"/>
            <a:ext cx="14265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3989150" y="4417909"/>
            <a:ext cx="14265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5374676" y="4411134"/>
            <a:ext cx="14265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3869696" y="7362889"/>
            <a:ext cx="2988304" cy="1169551"/>
          </a:xfrm>
          <a:prstGeom prst="rect">
            <a:avLst/>
          </a:prstGeom>
        </p:spPr>
        <p:txBody>
          <a:bodyPr wrap="square" anchor="t">
            <a:spAutoFit/>
          </a:bodyPr>
          <a:lstStyle/>
          <a:p>
            <a:r>
              <a:rPr lang="en-GB" sz="1200" dirty="0"/>
              <a:t>Join the </a:t>
            </a:r>
            <a:r>
              <a:rPr lang="en-GB" sz="1200" dirty="0" smtClean="0"/>
              <a:t>conversation on Twitter and Facebook using </a:t>
            </a:r>
            <a:r>
              <a:rPr lang="en-GB" sz="1200" b="1" dirty="0"/>
              <a:t>#</a:t>
            </a:r>
            <a:r>
              <a:rPr lang="en-GB" sz="1200" b="1" dirty="0" err="1"/>
              <a:t>SandozHACk</a:t>
            </a:r>
            <a:endParaRPr lang="en-GB" sz="1200" b="1" dirty="0"/>
          </a:p>
          <a:p>
            <a:r>
              <a:rPr lang="en-GB" sz="900" dirty="0" smtClean="0">
                <a:hlinkClick r:id="rId3"/>
              </a:rPr>
              <a:t>@</a:t>
            </a:r>
            <a:r>
              <a:rPr lang="en-GB" sz="900" dirty="0" err="1">
                <a:hlinkClick r:id="rId3"/>
              </a:rPr>
              <a:t>Sandoz_Global</a:t>
            </a:r>
            <a:r>
              <a:rPr lang="en-GB" sz="900" dirty="0"/>
              <a:t> </a:t>
            </a:r>
          </a:p>
          <a:p>
            <a:endParaRPr lang="en-GB" sz="900" dirty="0">
              <a:solidFill>
                <a:schemeClr val="tx1">
                  <a:lumMod val="50000"/>
                  <a:lumOff val="50000"/>
                </a:schemeClr>
              </a:solidFill>
              <a:hlinkClick r:id="rId2"/>
            </a:endParaRPr>
          </a:p>
          <a:p>
            <a:r>
              <a:rPr lang="en-GB" sz="900" dirty="0">
                <a:solidFill>
                  <a:schemeClr val="tx1">
                    <a:lumMod val="50000"/>
                    <a:lumOff val="50000"/>
                  </a:schemeClr>
                </a:solidFill>
                <a:hlinkClick r:id="rId2"/>
              </a:rPr>
              <a:t>https://en-gb.facebook.com/sandozglobal/</a:t>
            </a:r>
            <a:endParaRPr lang="en-GB" sz="900" dirty="0">
              <a:solidFill>
                <a:schemeClr val="tx1">
                  <a:lumMod val="50000"/>
                  <a:lumOff val="50000"/>
                </a:schemeClr>
              </a:solidFill>
            </a:endParaRPr>
          </a:p>
          <a:p>
            <a:endParaRPr lang="en-GB" sz="900" dirty="0">
              <a:solidFill>
                <a:schemeClr val="tx1">
                  <a:lumMod val="50000"/>
                  <a:lumOff val="50000"/>
                </a:schemeClr>
              </a:solidFill>
            </a:endParaRPr>
          </a:p>
          <a:p>
            <a:r>
              <a:rPr lang="en-GB" sz="900" dirty="0">
                <a:solidFill>
                  <a:schemeClr val="tx1">
                    <a:lumMod val="50000"/>
                    <a:lumOff val="50000"/>
                  </a:schemeClr>
                </a:solidFill>
                <a:hlinkClick r:id="rId4"/>
              </a:rPr>
              <a:t>http://www.sandoz.com/</a:t>
            </a:r>
            <a:r>
              <a:rPr lang="en-GB" sz="900" dirty="0">
                <a:solidFill>
                  <a:schemeClr val="tx1">
                    <a:lumMod val="50000"/>
                    <a:lumOff val="50000"/>
                  </a:schemeClr>
                </a:solidFill>
              </a:rPr>
              <a:t> </a:t>
            </a:r>
            <a:r>
              <a:rPr lang="en-GB" sz="1000" dirty="0">
                <a:solidFill>
                  <a:schemeClr val="tx1">
                    <a:lumMod val="50000"/>
                    <a:lumOff val="50000"/>
                  </a:schemeClr>
                </a:solidFill>
              </a:rPr>
              <a:t> </a:t>
            </a:r>
          </a:p>
        </p:txBody>
      </p:sp>
      <p:pic>
        <p:nvPicPr>
          <p:cNvPr id="19" name="Picture 2" descr="Image result for twitter logo roun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63261" y="7779047"/>
            <a:ext cx="177329" cy="17732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Image result for round facebook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3622" y="8056178"/>
            <a:ext cx="196607" cy="19660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Image result for symbol for websit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45024" y="8330040"/>
            <a:ext cx="213803" cy="202400"/>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ular Callout 23"/>
          <p:cNvSpPr/>
          <p:nvPr/>
        </p:nvSpPr>
        <p:spPr>
          <a:xfrm>
            <a:off x="1422711" y="7740352"/>
            <a:ext cx="1880621" cy="432048"/>
          </a:xfrm>
          <a:prstGeom prst="wedgeRectCallout">
            <a:avLst>
              <a:gd name="adj1" fmla="val 62670"/>
              <a:gd name="adj2" fmla="val 2015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rPr>
              <a:t>Keep in touch</a:t>
            </a:r>
          </a:p>
        </p:txBody>
      </p:sp>
      <p:sp>
        <p:nvSpPr>
          <p:cNvPr id="25" name="TextBox 24"/>
          <p:cNvSpPr txBox="1"/>
          <p:nvPr/>
        </p:nvSpPr>
        <p:spPr>
          <a:xfrm>
            <a:off x="1405964" y="8532440"/>
            <a:ext cx="4514593" cy="230832"/>
          </a:xfrm>
          <a:prstGeom prst="rect">
            <a:avLst/>
          </a:prstGeom>
          <a:noFill/>
        </p:spPr>
        <p:txBody>
          <a:bodyPr wrap="square" rtlCol="0">
            <a:spAutoFit/>
          </a:bodyPr>
          <a:lstStyle/>
          <a:p>
            <a:pPr lvl="0"/>
            <a:r>
              <a:rPr lang="en-GB" sz="900" dirty="0"/>
              <a:t>1. WHO: Health in 2015; Access to Medicine Index 2015</a:t>
            </a:r>
          </a:p>
        </p:txBody>
      </p:sp>
    </p:spTree>
    <p:extLst>
      <p:ext uri="{BB962C8B-B14F-4D97-AF65-F5344CB8AC3E}">
        <p14:creationId xmlns:p14="http://schemas.microsoft.com/office/powerpoint/2010/main" val="3455191069"/>
      </p:ext>
    </p:extLst>
  </p:cSld>
  <p:clrMapOvr>
    <a:masterClrMapping/>
  </p:clrMapOvr>
</p:sld>
</file>

<file path=ppt/theme/theme1.xml><?xml version="1.0" encoding="utf-8"?>
<a:theme xmlns:a="http://schemas.openxmlformats.org/drawingml/2006/main" name="Novartis Flyer Blue Carbon 29Jun2016">
  <a:themeElements>
    <a:clrScheme name="Novartis 2016">
      <a:dk1>
        <a:srgbClr val="000000"/>
      </a:dk1>
      <a:lt1>
        <a:srgbClr val="FFFFFF"/>
      </a:lt1>
      <a:dk2>
        <a:srgbClr val="404040"/>
      </a:dk2>
      <a:lt2>
        <a:srgbClr val="CCCCCC"/>
      </a:lt2>
      <a:accent1>
        <a:srgbClr val="0460A9"/>
      </a:accent1>
      <a:accent2>
        <a:srgbClr val="E74A21"/>
      </a:accent2>
      <a:accent3>
        <a:srgbClr val="EC9A1E"/>
      </a:accent3>
      <a:accent4>
        <a:srgbClr val="8D1F1B"/>
      </a:accent4>
      <a:accent5>
        <a:srgbClr val="7F7F7F"/>
      </a:accent5>
      <a:accent6>
        <a:srgbClr val="404040"/>
      </a:accent6>
      <a:hlink>
        <a:srgbClr val="0460A9"/>
      </a:hlink>
      <a:folHlink>
        <a:srgbClr val="0460A9"/>
      </a:folHlink>
    </a:clrScheme>
    <a:fontScheme name="Novartis 2016">
      <a:majorFont>
        <a:latin typeface="Arial Black"/>
        <a:ea typeface=""/>
        <a:cs typeface=""/>
      </a:majorFont>
      <a:minorFont>
        <a:latin typeface="Arial"/>
        <a:ea typeface=""/>
        <a:cs typeface=""/>
      </a:minorFont>
    </a:fontScheme>
    <a:fmtScheme name="Novartis 2016">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Presentation23" id="{D7882E1A-4559-D74F-965E-C5E59B492869}" vid="{51318054-9F51-3543-8ED9-FD9454E07D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Type xmlns="ce635bfb-942a-4fd9-aa0f-105cceababe1">Content</Document_x0020_Typ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07923E963379C449B16CB4DCE6FBF50" ma:contentTypeVersion="3" ma:contentTypeDescription="Create a new document." ma:contentTypeScope="" ma:versionID="e8d93252bbff6cd10b415c03e216b432">
  <xsd:schema xmlns:xsd="http://www.w3.org/2001/XMLSchema" xmlns:xs="http://www.w3.org/2001/XMLSchema" xmlns:p="http://schemas.microsoft.com/office/2006/metadata/properties" xmlns:ns2="ce635bfb-942a-4fd9-aa0f-105cceababe1" xmlns:ns3="3cf687c1-61af-4896-88ec-d3d97752b80f" targetNamespace="http://schemas.microsoft.com/office/2006/metadata/properties" ma:root="true" ma:fieldsID="8b2c77628fe83a8a9c9aac22e05148b5" ns2:_="" ns3:_="">
    <xsd:import namespace="ce635bfb-942a-4fd9-aa0f-105cceababe1"/>
    <xsd:import namespace="3cf687c1-61af-4896-88ec-d3d97752b80f"/>
    <xsd:element name="properties">
      <xsd:complexType>
        <xsd:sequence>
          <xsd:element name="documentManagement">
            <xsd:complexType>
              <xsd:all>
                <xsd:element ref="ns2:Document_x0020_Type"/>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635bfb-942a-4fd9-aa0f-105cceababe1" elementFormDefault="qualified">
    <xsd:import namespace="http://schemas.microsoft.com/office/2006/documentManagement/types"/>
    <xsd:import namespace="http://schemas.microsoft.com/office/infopath/2007/PartnerControls"/>
    <xsd:element name="Document_x0020_Type" ma:index="8" ma:displayName="Document Type" ma:default="Planning" ma:format="Dropdown" ma:internalName="Document_x0020_Type">
      <xsd:simpleType>
        <xsd:restriction base="dms:Choice">
          <xsd:enumeration value="Planning"/>
          <xsd:enumeration value="Template"/>
          <xsd:enumeration value="Content"/>
        </xsd:restriction>
      </xsd:simpleType>
    </xsd:element>
  </xsd:schema>
  <xsd:schema xmlns:xsd="http://www.w3.org/2001/XMLSchema" xmlns:xs="http://www.w3.org/2001/XMLSchema" xmlns:dms="http://schemas.microsoft.com/office/2006/documentManagement/types" xmlns:pc="http://schemas.microsoft.com/office/infopath/2007/PartnerControls" targetNamespace="3cf687c1-61af-4896-88ec-d3d97752b80f" elementFormDefault="qualified">
    <xsd:import namespace="http://schemas.microsoft.com/office/2006/documentManagement/types"/>
    <xsd:import namespace="http://schemas.microsoft.com/office/infopath/2007/PartnerControls"/>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936E06-84FF-4A3F-9062-EC6C5E02E708}">
  <ds:schemaRefs>
    <ds:schemaRef ds:uri="http://schemas.microsoft.com/sharepoint/v3/contenttype/forms"/>
  </ds:schemaRefs>
</ds:datastoreItem>
</file>

<file path=customXml/itemProps2.xml><?xml version="1.0" encoding="utf-8"?>
<ds:datastoreItem xmlns:ds="http://schemas.openxmlformats.org/officeDocument/2006/customXml" ds:itemID="{5CA84688-D343-443C-B68B-4CBB0DAD844D}">
  <ds:schemaRefs>
    <ds:schemaRef ds:uri="http://purl.org/dc/dcmitype/"/>
    <ds:schemaRef ds:uri="http://purl.org/dc/terms/"/>
    <ds:schemaRef ds:uri="http://www.w3.org/XML/1998/namespace"/>
    <ds:schemaRef ds:uri="http://schemas.openxmlformats.org/package/2006/metadata/core-properties"/>
    <ds:schemaRef ds:uri="http://schemas.microsoft.com/office/2006/documentManagement/types"/>
    <ds:schemaRef ds:uri="http://purl.org/dc/elements/1.1/"/>
    <ds:schemaRef ds:uri="3cf687c1-61af-4896-88ec-d3d97752b80f"/>
    <ds:schemaRef ds:uri="http://schemas.microsoft.com/office/infopath/2007/PartnerControls"/>
    <ds:schemaRef ds:uri="ce635bfb-942a-4fd9-aa0f-105cceababe1"/>
    <ds:schemaRef ds:uri="http://schemas.microsoft.com/office/2006/metadata/properties"/>
  </ds:schemaRefs>
</ds:datastoreItem>
</file>

<file path=customXml/itemProps3.xml><?xml version="1.0" encoding="utf-8"?>
<ds:datastoreItem xmlns:ds="http://schemas.openxmlformats.org/officeDocument/2006/customXml" ds:itemID="{C4888E47-AC86-4F3F-9F8B-BBF835D502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635bfb-942a-4fd9-aa0f-105cceababe1"/>
    <ds:schemaRef ds:uri="3cf687c1-61af-4896-88ec-d3d97752b8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Novartis Flyer Blue Carbon 29Jun2016</Template>
  <TotalTime>310</TotalTime>
  <Words>631</Words>
  <Application>Microsoft Office PowerPoint</Application>
  <PresentationFormat>Letter Paper (8.5x11 in)</PresentationFormat>
  <Paragraphs>50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Novartis Flyer Blue Carbon 29Jun2016</vt:lpstr>
      <vt:lpstr>PowerPoint Presentation</vt:lpstr>
      <vt:lpstr>PowerPoint Presentation</vt:lpstr>
    </vt:vector>
  </TitlesOfParts>
  <Company>CMGRP</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CMG</dc:creator>
  <cp:lastModifiedBy>Pinto, Svetlana</cp:lastModifiedBy>
  <cp:revision>12</cp:revision>
  <dcterms:created xsi:type="dcterms:W3CDTF">2016-09-02T11:22:17Z</dcterms:created>
  <dcterms:modified xsi:type="dcterms:W3CDTF">2016-09-29T08:42:34Z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0x010100607923E963379C449B16CB4DCE6FBF50</vt:lpwstr>
  </property>
</Properties>
</file>